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0" r:id="rId4"/>
    <p:sldId id="276" r:id="rId5"/>
    <p:sldId id="277" r:id="rId6"/>
    <p:sldId id="294" r:id="rId7"/>
    <p:sldId id="279" r:id="rId8"/>
    <p:sldId id="284" r:id="rId9"/>
    <p:sldId id="285" r:id="rId10"/>
    <p:sldId id="286" r:id="rId11"/>
    <p:sldId id="287" r:id="rId12"/>
    <p:sldId id="288" r:id="rId13"/>
    <p:sldId id="283" r:id="rId14"/>
    <p:sldId id="278" r:id="rId15"/>
    <p:sldId id="282" r:id="rId16"/>
    <p:sldId id="281" r:id="rId17"/>
    <p:sldId id="280" r:id="rId18"/>
    <p:sldId id="275" r:id="rId19"/>
    <p:sldId id="293" r:id="rId20"/>
    <p:sldId id="295" r:id="rId21"/>
    <p:sldId id="291" r:id="rId22"/>
    <p:sldId id="271" r:id="rId2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B8A"/>
    <a:srgbClr val="E41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51C60-EFF0-44E2-8D57-13431148BAF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2C20C-106B-4462-A9C0-A486CCAEC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41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0B6A-94CA-4898-AB0D-43C2212E8308}" type="datetime1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KÚSK, ŘOI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9F58-F46D-4571-B74F-C72CD8BE3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49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D69C-B59C-4ED0-B9C2-07F3A9C8DB48}" type="datetime1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KÚSK, ŘOI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9F58-F46D-4571-B74F-C72CD8BE3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02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0838-72DB-419A-9AE7-820217B8D14A}" type="datetime1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KÚSK, ŘOI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9F58-F46D-4571-B74F-C72CD8BE3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01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0181-1F6B-4870-9D85-0859A40F52D3}" type="datetime1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KÚSK, ŘOI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9F58-F46D-4571-B74F-C72CD8BE3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61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BA1E-41F1-467F-B1F3-EFA4F1C94FD9}" type="datetime1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KÚSK, ŘOI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9F58-F46D-4571-B74F-C72CD8BE3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68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BADE-2EEA-4F91-A65E-34B74F21C13A}" type="datetime1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KÚSK, ŘOI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9F58-F46D-4571-B74F-C72CD8BE3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66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A7F5-CACF-4D50-99FB-5523D2616341}" type="datetime1">
              <a:rPr lang="cs-CZ" smtClean="0"/>
              <a:t>23.10.2017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KÚSK, ŘOI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9F58-F46D-4571-B74F-C72CD8BE3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76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97FC-BF71-446E-AA8F-C4A0F47A4930}" type="datetime1">
              <a:rPr lang="cs-CZ" smtClean="0"/>
              <a:t>23.10.2017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KÚSK, ŘOI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9F58-F46D-4571-B74F-C72CD8BE3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3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1EA1-E80D-4174-BA9B-27CD3F69C0BA}" type="datetime1">
              <a:rPr lang="cs-CZ" smtClean="0"/>
              <a:t>23.10.2017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KÚSK, ŘOI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9F58-F46D-4571-B74F-C72CD8BE3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09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4128-A3AC-4CD7-BFCD-A78857A3C1CB}" type="datetime1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KÚSK, ŘOI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9F58-F46D-4571-B74F-C72CD8BE3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32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A5C8-E1EC-4D54-8878-305C5E02EEB8}" type="datetime1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KÚSK, ŘOI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9F58-F46D-4571-B74F-C72CD8BE3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39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1BDEE-9DF2-4008-A222-06D470615DEC}" type="datetime1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KÚSK, ŘOI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9F58-F46D-4571-B74F-C72CD8BE3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86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ghtradar24.com/" TargetMode="External"/><Relationship Id="rId13" Type="http://schemas.openxmlformats.org/officeDocument/2006/relationships/hyperlink" Target="http://www.sberatelum.cz/nabidka/stare-mapy-ceskych-zemi.aspx" TargetMode="External"/><Relationship Id="rId18" Type="http://schemas.openxmlformats.org/officeDocument/2006/relationships/hyperlink" Target="http://eagri.cz/public/app/lpisext/lpis/verejny2/plpis" TargetMode="External"/><Relationship Id="rId3" Type="http://schemas.openxmlformats.org/officeDocument/2006/relationships/hyperlink" Target="https://kusk.maps.arcgis.com/home/index.html" TargetMode="External"/><Relationship Id="rId21" Type="http://schemas.openxmlformats.org/officeDocument/2006/relationships/hyperlink" Target="http://geoportal.ksrzis.cz/koupacivody" TargetMode="External"/><Relationship Id="rId7" Type="http://schemas.openxmlformats.org/officeDocument/2006/relationships/hyperlink" Target="http://mapa.dopravniinfo.cz/" TargetMode="External"/><Relationship Id="rId12" Type="http://schemas.openxmlformats.org/officeDocument/2006/relationships/hyperlink" Target="https://geoportal.npu.cz/web" TargetMode="External"/><Relationship Id="rId17" Type="http://schemas.openxmlformats.org/officeDocument/2006/relationships/hyperlink" Target="http://mapmaker.geofond.cz/mapmaker/geofond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airbank.cz/tresne" TargetMode="External"/><Relationship Id="rId20" Type="http://schemas.openxmlformats.org/officeDocument/2006/relationships/hyperlink" Target="http://www.risy.cz/c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odos.vsb.cz/Road.aspx?road=D5" TargetMode="External"/><Relationship Id="rId11" Type="http://schemas.openxmlformats.org/officeDocument/2006/relationships/hyperlink" Target="http://www.geology.cz/extranet/geodata/mapserver" TargetMode="External"/><Relationship Id="rId5" Type="http://schemas.openxmlformats.org/officeDocument/2006/relationships/hyperlink" Target="../../../../Pictures/ppupd.png" TargetMode="External"/><Relationship Id="rId15" Type="http://schemas.openxmlformats.org/officeDocument/2006/relationships/hyperlink" Target="https://worldview.earthdata.nasa.gov/" TargetMode="External"/><Relationship Id="rId10" Type="http://schemas.openxmlformats.org/officeDocument/2006/relationships/hyperlink" Target="http://www.geologicke-mapy.cz/" TargetMode="External"/><Relationship Id="rId19" Type="http://schemas.openxmlformats.org/officeDocument/2006/relationships/hyperlink" Target="http://nahlizenidokn.cuzk.cz/" TargetMode="External"/><Relationship Id="rId4" Type="http://schemas.openxmlformats.org/officeDocument/2006/relationships/hyperlink" Target="https://gis.kr-stredocesky.cz/js/reg_up/" TargetMode="External"/><Relationship Id="rId9" Type="http://schemas.openxmlformats.org/officeDocument/2006/relationships/hyperlink" Target="http://www.srazenazver.cz/cz" TargetMode="External"/><Relationship Id="rId14" Type="http://schemas.openxmlformats.org/officeDocument/2006/relationships/hyperlink" Target="http://www.cenovamapa.eu/" TargetMode="External"/><Relationship Id="rId22" Type="http://schemas.openxmlformats.org/officeDocument/2006/relationships/hyperlink" Target="https://www.edpp.cz/online-povodnova-mapa-cr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ictures/ppup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gis.com/home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980405" y="3356992"/>
            <a:ext cx="5183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BESEDA SE STUDENTY</a:t>
            </a:r>
            <a:endParaRPr lang="cs-CZ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7117" y="2156661"/>
            <a:ext cx="7189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err="1" smtClean="0">
                <a:solidFill>
                  <a:srgbClr val="183B8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Geoinformatika</a:t>
            </a:r>
            <a:r>
              <a:rPr lang="cs-CZ" sz="3200" b="1" dirty="0" smtClean="0">
                <a:solidFill>
                  <a:srgbClr val="183B8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v prostorovém plánování</a:t>
            </a:r>
            <a:endParaRPr lang="cs-CZ" sz="3600" b="1" dirty="0">
              <a:solidFill>
                <a:srgbClr val="183B8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4581128"/>
            <a:ext cx="5022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183B8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Kontakt:</a:t>
            </a:r>
          </a:p>
          <a:p>
            <a:r>
              <a:rPr lang="cs-CZ" dirty="0" smtClean="0">
                <a:solidFill>
                  <a:srgbClr val="183B8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Bc. Vladimír Řezáč</a:t>
            </a:r>
          </a:p>
          <a:p>
            <a:r>
              <a:rPr lang="cs-CZ" dirty="0">
                <a:solidFill>
                  <a:srgbClr val="183B8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Správce dat GIS</a:t>
            </a:r>
          </a:p>
          <a:p>
            <a:r>
              <a:rPr lang="cs-CZ" dirty="0" smtClean="0">
                <a:solidFill>
                  <a:srgbClr val="183B8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Odbor územního plánování a stavebního řádu</a:t>
            </a:r>
            <a:endParaRPr lang="cs-CZ" dirty="0">
              <a:solidFill>
                <a:srgbClr val="183B8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dirty="0" smtClean="0">
                <a:solidFill>
                  <a:srgbClr val="183B8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rezac@kr-s.cz</a:t>
            </a:r>
          </a:p>
        </p:txBody>
      </p:sp>
      <p:pic>
        <p:nvPicPr>
          <p:cNvPr id="1026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Územní plánování</a:t>
            </a: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33" y="2269866"/>
            <a:ext cx="5681502" cy="373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1707356"/>
            <a:ext cx="792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</a:rPr>
              <a:t>Průmyslový areál </a:t>
            </a:r>
            <a:r>
              <a:rPr lang="cs-CZ" sz="1200" dirty="0" smtClean="0">
                <a:solidFill>
                  <a:schemeClr val="tx2"/>
                </a:solidFill>
              </a:rPr>
              <a:t>narušuje </a:t>
            </a:r>
            <a:r>
              <a:rPr lang="cs-CZ" sz="1200" dirty="0">
                <a:solidFill>
                  <a:schemeClr val="tx2"/>
                </a:solidFill>
              </a:rPr>
              <a:t>svým rozsahem a objemem </a:t>
            </a:r>
            <a:r>
              <a:rPr lang="cs-CZ" sz="1200" dirty="0" smtClean="0">
                <a:solidFill>
                  <a:schemeClr val="tx2"/>
                </a:solidFill>
              </a:rPr>
              <a:t>stavební </a:t>
            </a:r>
            <a:r>
              <a:rPr lang="cs-CZ" sz="1200" dirty="0">
                <a:solidFill>
                  <a:schemeClr val="tx2"/>
                </a:solidFill>
              </a:rPr>
              <a:t>charakter výjimečně dochovanou urbanistickou strukturu venkovského sídla.</a:t>
            </a:r>
          </a:p>
        </p:txBody>
      </p:sp>
    </p:spTree>
    <p:extLst>
      <p:ext uri="{BB962C8B-B14F-4D97-AF65-F5344CB8AC3E}">
        <p14:creationId xmlns:p14="http://schemas.microsoft.com/office/powerpoint/2010/main" val="37823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Územní plánování</a:t>
            </a: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1707356"/>
            <a:ext cx="792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</a:rPr>
              <a:t>Předimenzovaný zemědělský areál </a:t>
            </a:r>
            <a:r>
              <a:rPr lang="cs-CZ" sz="1200" dirty="0" smtClean="0">
                <a:solidFill>
                  <a:schemeClr val="tx2"/>
                </a:solidFill>
              </a:rPr>
              <a:t>narušuje </a:t>
            </a:r>
            <a:r>
              <a:rPr lang="cs-CZ" sz="1200" dirty="0">
                <a:solidFill>
                  <a:schemeClr val="tx2"/>
                </a:solidFill>
              </a:rPr>
              <a:t>svým rozsahem a objemem </a:t>
            </a:r>
            <a:r>
              <a:rPr lang="cs-CZ" sz="1200" dirty="0" smtClean="0">
                <a:solidFill>
                  <a:schemeClr val="tx2"/>
                </a:solidFill>
              </a:rPr>
              <a:t>stavební </a:t>
            </a:r>
            <a:r>
              <a:rPr lang="cs-CZ" sz="1200" dirty="0">
                <a:solidFill>
                  <a:schemeClr val="tx2"/>
                </a:solidFill>
              </a:rPr>
              <a:t>charakter </a:t>
            </a:r>
            <a:r>
              <a:rPr lang="cs-CZ" sz="1200" dirty="0" smtClean="0">
                <a:solidFill>
                  <a:schemeClr val="tx2"/>
                </a:solidFill>
              </a:rPr>
              <a:t>výjimečně dochované urbanistické struktury </a:t>
            </a:r>
            <a:r>
              <a:rPr lang="cs-CZ" sz="1200" dirty="0">
                <a:solidFill>
                  <a:schemeClr val="tx2"/>
                </a:solidFill>
              </a:rPr>
              <a:t>venkovského sídla a </a:t>
            </a:r>
            <a:r>
              <a:rPr lang="cs-CZ" sz="1200" dirty="0" smtClean="0">
                <a:solidFill>
                  <a:schemeClr val="tx2"/>
                </a:solidFill>
              </a:rPr>
              <a:t>degraduje </a:t>
            </a:r>
            <a:r>
              <a:rPr lang="cs-CZ" sz="1200" dirty="0">
                <a:solidFill>
                  <a:schemeClr val="tx2"/>
                </a:solidFill>
              </a:rPr>
              <a:t>krajinný ráz.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72" y="2202929"/>
            <a:ext cx="6604223" cy="379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3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Územní plánování</a:t>
            </a: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1707356"/>
            <a:ext cx="792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</a:rPr>
              <a:t>Urbanistický problém, který se objevuje především od 90. let 20. století, je umisťování </a:t>
            </a:r>
            <a:r>
              <a:rPr lang="cs-CZ" sz="1200" dirty="0" smtClean="0">
                <a:solidFill>
                  <a:schemeClr val="tx2"/>
                </a:solidFill>
              </a:rPr>
              <a:t>izolovaných novostaveb či drobných </a:t>
            </a:r>
            <a:r>
              <a:rPr lang="cs-CZ" sz="1200" dirty="0">
                <a:solidFill>
                  <a:schemeClr val="tx2"/>
                </a:solidFill>
              </a:rPr>
              <a:t>enkláv do volné krajiny včetně budování nových obslužných </a:t>
            </a:r>
            <a:r>
              <a:rPr lang="cs-CZ" sz="1200" dirty="0" smtClean="0">
                <a:solidFill>
                  <a:schemeClr val="tx2"/>
                </a:solidFill>
              </a:rPr>
              <a:t>komunikací mimo </a:t>
            </a:r>
            <a:r>
              <a:rPr lang="cs-CZ" sz="1200" dirty="0">
                <a:solidFill>
                  <a:schemeClr val="tx2"/>
                </a:solidFill>
              </a:rPr>
              <a:t>půdorysnou strukturu původních sídel. Tyto novostavby bývají umisťovány </a:t>
            </a:r>
            <a:r>
              <a:rPr lang="cs-CZ" sz="1200" dirty="0" smtClean="0">
                <a:solidFill>
                  <a:schemeClr val="tx2"/>
                </a:solidFill>
              </a:rPr>
              <a:t>nekoncepčně a </a:t>
            </a:r>
            <a:r>
              <a:rPr lang="cs-CZ" sz="1200" dirty="0">
                <a:solidFill>
                  <a:schemeClr val="tx2"/>
                </a:solidFill>
              </a:rPr>
              <a:t>přináší riziko dalšího živelného rozvoje výstavby.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09" y="2330049"/>
            <a:ext cx="5893750" cy="37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Územní plánování</a:t>
            </a: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3568" y="1771074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Témata k diskuzi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Urbanismus X Politika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Vývoj skladby měst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Suburbanizace</a:t>
            </a:r>
            <a:endParaRPr lang="cs-CZ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Veřejné prostranství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Krajinná kompozice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Satelitní města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Dominanty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Greenfield</a:t>
            </a: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 descr="C:\Users\rezac\Downloads\MAA389707_BX6F0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10" y="1128540"/>
            <a:ext cx="2697014" cy="17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ezac\Downloads\2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84" y="4460566"/>
            <a:ext cx="1828800" cy="1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rezac\Downloads\greenfield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60" y="3153988"/>
            <a:ext cx="2694964" cy="91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rezac\Downloads\9-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77" y="4337036"/>
            <a:ext cx="2743847" cy="181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rezac\Downloads\zakres-do-ortof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0566"/>
            <a:ext cx="2793316" cy="15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Geografický informační </a:t>
            </a:r>
            <a:r>
              <a:rPr lang="cs-CZ" sz="2000" b="1" u="sng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systém</a:t>
            </a:r>
            <a:endParaRPr lang="cs-CZ" sz="2000" b="1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88990"/>
            <a:ext cx="3988804" cy="35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791369" cy="383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4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Geografický informační </a:t>
            </a:r>
            <a:r>
              <a:rPr lang="cs-CZ" sz="2000" b="1" u="sng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systém</a:t>
            </a:r>
            <a:endParaRPr lang="cs-CZ" sz="2000" b="1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572815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93806"/>
            <a:ext cx="4176464" cy="277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2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Geografický informační </a:t>
            </a:r>
            <a:r>
              <a:rPr lang="cs-CZ" sz="2000" b="1" u="sng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systém</a:t>
            </a:r>
            <a:endParaRPr lang="cs-CZ" sz="2000" b="1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3568" y="1771074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Geografický </a:t>
            </a:r>
            <a:r>
              <a:rPr lang="cs-CZ" dirty="0" smtClean="0">
                <a:solidFill>
                  <a:schemeClr val="tx2"/>
                </a:solidFill>
              </a:rPr>
              <a:t>informační </a:t>
            </a:r>
            <a:r>
              <a:rPr lang="cs-CZ" dirty="0">
                <a:solidFill>
                  <a:schemeClr val="tx2"/>
                </a:solidFill>
              </a:rPr>
              <a:t>systém (GIS) v tomto </a:t>
            </a:r>
            <a:r>
              <a:rPr lang="cs-CZ" dirty="0" smtClean="0">
                <a:solidFill>
                  <a:schemeClr val="tx2"/>
                </a:solidFill>
              </a:rPr>
              <a:t>případě představuje </a:t>
            </a:r>
            <a:r>
              <a:rPr lang="cs-CZ" dirty="0">
                <a:solidFill>
                  <a:schemeClr val="tx2"/>
                </a:solidFill>
              </a:rPr>
              <a:t>vhodné </a:t>
            </a:r>
            <a:r>
              <a:rPr lang="cs-CZ" dirty="0" smtClean="0">
                <a:solidFill>
                  <a:schemeClr val="tx2"/>
                </a:solidFill>
              </a:rPr>
              <a:t>prostředí </a:t>
            </a:r>
            <a:r>
              <a:rPr lang="cs-CZ" dirty="0">
                <a:solidFill>
                  <a:schemeClr val="tx2"/>
                </a:solidFill>
              </a:rPr>
              <a:t>pro </a:t>
            </a:r>
            <a:r>
              <a:rPr lang="cs-CZ" dirty="0" smtClean="0">
                <a:solidFill>
                  <a:schemeClr val="tx2"/>
                </a:solidFill>
              </a:rPr>
              <a:t>shromažďování </a:t>
            </a:r>
            <a:r>
              <a:rPr lang="cs-CZ" dirty="0">
                <a:solidFill>
                  <a:schemeClr val="tx2"/>
                </a:solidFill>
              </a:rPr>
              <a:t>a správu prostorových dat a informací, jejich vizualizaci a zejména prostorové analýzy, které jsou </a:t>
            </a:r>
            <a:r>
              <a:rPr lang="cs-CZ" dirty="0" smtClean="0">
                <a:solidFill>
                  <a:schemeClr val="tx2"/>
                </a:solidFill>
              </a:rPr>
              <a:t>ve </a:t>
            </a:r>
            <a:r>
              <a:rPr lang="cs-CZ" dirty="0">
                <a:solidFill>
                  <a:schemeClr val="tx2"/>
                </a:solidFill>
              </a:rPr>
              <a:t>strategickém prostorovém plánování </a:t>
            </a:r>
            <a:r>
              <a:rPr lang="cs-CZ" dirty="0" smtClean="0">
                <a:solidFill>
                  <a:schemeClr val="tx2"/>
                </a:solidFill>
              </a:rPr>
              <a:t>nezbytné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GIS </a:t>
            </a:r>
            <a:r>
              <a:rPr lang="cs-CZ" dirty="0">
                <a:solidFill>
                  <a:schemeClr val="tx2"/>
                </a:solidFill>
              </a:rPr>
              <a:t>je nástrojem, který umožní </a:t>
            </a:r>
            <a:r>
              <a:rPr lang="cs-CZ" dirty="0" smtClean="0">
                <a:solidFill>
                  <a:schemeClr val="tx2"/>
                </a:solidFill>
              </a:rPr>
              <a:t>prostorově vyjádřit </a:t>
            </a:r>
            <a:r>
              <a:rPr lang="cs-CZ" dirty="0">
                <a:solidFill>
                  <a:schemeClr val="tx2"/>
                </a:solidFill>
              </a:rPr>
              <a:t>myšlenky a vize plánování rozvoje, tedy </a:t>
            </a:r>
            <a:r>
              <a:rPr lang="cs-CZ" dirty="0" smtClean="0">
                <a:solidFill>
                  <a:schemeClr val="tx2"/>
                </a:solidFill>
              </a:rPr>
              <a:t>přiřadit </a:t>
            </a:r>
            <a:r>
              <a:rPr lang="cs-CZ" dirty="0">
                <a:solidFill>
                  <a:schemeClr val="tx2"/>
                </a:solidFill>
              </a:rPr>
              <a:t>prostorový atribut plánovaným </a:t>
            </a:r>
            <a:r>
              <a:rPr lang="cs-CZ" dirty="0" smtClean="0">
                <a:solidFill>
                  <a:schemeClr val="tx2"/>
                </a:solidFill>
              </a:rPr>
              <a:t>jevům </a:t>
            </a:r>
            <a:r>
              <a:rPr lang="cs-CZ" dirty="0">
                <a:solidFill>
                  <a:schemeClr val="tx2"/>
                </a:solidFill>
              </a:rPr>
              <a:t>a aktivitám, tyto plánované aktivity </a:t>
            </a:r>
            <a:r>
              <a:rPr lang="cs-CZ" dirty="0" smtClean="0">
                <a:solidFill>
                  <a:schemeClr val="tx2"/>
                </a:solidFill>
              </a:rPr>
              <a:t>prostorově </a:t>
            </a:r>
            <a:r>
              <a:rPr lang="cs-CZ" dirty="0">
                <a:solidFill>
                  <a:schemeClr val="tx2"/>
                </a:solidFill>
              </a:rPr>
              <a:t>vizualizovat a </a:t>
            </a:r>
            <a:r>
              <a:rPr lang="cs-CZ" dirty="0" smtClean="0">
                <a:solidFill>
                  <a:schemeClr val="tx2"/>
                </a:solidFill>
              </a:rPr>
              <a:t>zhodnotit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-&gt; </a:t>
            </a:r>
            <a:r>
              <a:rPr lang="cs-CZ" dirty="0" smtClean="0">
                <a:solidFill>
                  <a:schemeClr val="tx2"/>
                </a:solidFill>
              </a:rPr>
              <a:t>prostřednictvím GIS budou </a:t>
            </a:r>
            <a:r>
              <a:rPr lang="cs-CZ" dirty="0">
                <a:solidFill>
                  <a:schemeClr val="tx2"/>
                </a:solidFill>
              </a:rPr>
              <a:t>odhaleny jevy negativní a </a:t>
            </a:r>
            <a:r>
              <a:rPr lang="cs-CZ" dirty="0" smtClean="0">
                <a:solidFill>
                  <a:schemeClr val="tx2"/>
                </a:solidFill>
              </a:rPr>
              <a:t>nepřijatelné</a:t>
            </a: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Geografický informační </a:t>
            </a:r>
            <a:r>
              <a:rPr lang="cs-CZ" sz="2000" b="1" u="sng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systém</a:t>
            </a:r>
            <a:endParaRPr lang="cs-CZ" sz="2000" b="1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76697" y="1628800"/>
            <a:ext cx="79208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Mapové aplikace a služby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Mapový portál Středočeského kraje</a:t>
            </a: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Mapy prezentované veřejnosti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hlinkClick r:id="rId4"/>
              </a:rPr>
              <a:t>ÚZEMNĚ PLÁNOVACÍ DOKUMENTACE VE STŘEDOČESKÉM KRAJ</a:t>
            </a: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Mapy prezentované pracovníkům KÚSK</a:t>
            </a:r>
          </a:p>
          <a:p>
            <a:pPr algn="ctr"/>
            <a:r>
              <a:rPr lang="cs-CZ" b="1" u="sng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  <a:hlinkClick r:id="rId5" action="ppaction://hlinkfile"/>
              </a:rPr>
              <a:t>PROCES POŘIZOVÁNÍ ÚZEMNĚ PLÁNOVACÍCH NÁSTROJŮ</a:t>
            </a:r>
            <a:endParaRPr lang="cs-CZ" b="1" u="sng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s-CZ" b="1" u="sng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Mapové aplikace a jejich témata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Doprava – </a:t>
            </a:r>
            <a:r>
              <a:rPr lang="cs-CZ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Dálnice</a:t>
            </a:r>
            <a:r>
              <a:rPr lang="cs-CZ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cs-CZ" sz="1400" dirty="0">
                <a:hlinkClick r:id="rId7"/>
              </a:rPr>
              <a:t>Dopravní informace </a:t>
            </a:r>
            <a:r>
              <a:rPr lang="cs-CZ" sz="1400" dirty="0" smtClean="0">
                <a:hlinkClick r:id="rId7"/>
              </a:rPr>
              <a:t>ČR</a:t>
            </a:r>
            <a:r>
              <a:rPr lang="cs-CZ" sz="1400" dirty="0" smtClean="0"/>
              <a:t>; </a:t>
            </a:r>
            <a:r>
              <a:rPr lang="cs-CZ" sz="1400" dirty="0" err="1">
                <a:hlinkClick r:id="rId8"/>
              </a:rPr>
              <a:t>Flight</a:t>
            </a:r>
            <a:r>
              <a:rPr lang="cs-CZ" sz="1400" dirty="0">
                <a:hlinkClick r:id="rId8"/>
              </a:rPr>
              <a:t> </a:t>
            </a:r>
            <a:r>
              <a:rPr lang="cs-CZ" sz="1400" dirty="0" smtClean="0">
                <a:hlinkClick r:id="rId8"/>
              </a:rPr>
              <a:t>radar</a:t>
            </a:r>
            <a:r>
              <a:rPr lang="cs-CZ" sz="1400" dirty="0" smtClean="0"/>
              <a:t>; </a:t>
            </a:r>
            <a:r>
              <a:rPr lang="cs-CZ" sz="1400" dirty="0">
                <a:hlinkClick r:id="rId9"/>
              </a:rPr>
              <a:t>Srážky se </a:t>
            </a:r>
            <a:r>
              <a:rPr lang="cs-CZ" sz="1400" dirty="0" smtClean="0">
                <a:hlinkClick r:id="rId9"/>
              </a:rPr>
              <a:t>zvěří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Geologie - </a:t>
            </a:r>
            <a:r>
              <a:rPr lang="cs-CZ" sz="1400" dirty="0">
                <a:hlinkClick r:id="rId10"/>
              </a:rPr>
              <a:t>Geologické a </a:t>
            </a:r>
            <a:r>
              <a:rPr lang="cs-CZ" sz="1400" dirty="0" err="1">
                <a:hlinkClick r:id="rId10"/>
              </a:rPr>
              <a:t>geovědní</a:t>
            </a:r>
            <a:r>
              <a:rPr lang="cs-CZ" sz="1400" dirty="0">
                <a:hlinkClick r:id="rId10"/>
              </a:rPr>
              <a:t> </a:t>
            </a:r>
            <a:r>
              <a:rPr lang="cs-CZ" sz="1400" dirty="0" smtClean="0">
                <a:hlinkClick r:id="rId10"/>
              </a:rPr>
              <a:t>mapy</a:t>
            </a:r>
            <a:r>
              <a:rPr lang="cs-CZ" sz="1400" dirty="0" smtClean="0"/>
              <a:t>; </a:t>
            </a:r>
            <a:r>
              <a:rPr lang="cs-CZ" sz="1400" dirty="0">
                <a:hlinkClick r:id="rId11"/>
              </a:rPr>
              <a:t>Český geologický ústav</a:t>
            </a:r>
            <a:endParaRPr lang="cs-CZ" sz="1400" dirty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Historie - </a:t>
            </a:r>
            <a:r>
              <a:rPr lang="cs-CZ" sz="1400" dirty="0" err="1">
                <a:hlinkClick r:id="rId12"/>
              </a:rPr>
              <a:t>Geoportál</a:t>
            </a:r>
            <a:r>
              <a:rPr lang="cs-CZ" sz="1400" dirty="0">
                <a:hlinkClick r:id="rId12"/>
              </a:rPr>
              <a:t> památkové péče </a:t>
            </a:r>
            <a:r>
              <a:rPr lang="cs-CZ" sz="1400" dirty="0" smtClean="0">
                <a:hlinkClick r:id="rId12"/>
              </a:rPr>
              <a:t>ČR</a:t>
            </a:r>
            <a:r>
              <a:rPr lang="cs-CZ" sz="1400" dirty="0" smtClean="0"/>
              <a:t>; </a:t>
            </a:r>
            <a:r>
              <a:rPr lang="cs-CZ" sz="1400" dirty="0">
                <a:hlinkClick r:id="rId13"/>
              </a:rPr>
              <a:t>Staré mapy </a:t>
            </a:r>
            <a:r>
              <a:rPr lang="cs-CZ" sz="1400" dirty="0" err="1">
                <a:hlinkClick r:id="rId13"/>
              </a:rPr>
              <a:t>čekých</a:t>
            </a:r>
            <a:r>
              <a:rPr lang="cs-CZ" sz="1400" dirty="0">
                <a:hlinkClick r:id="rId13"/>
              </a:rPr>
              <a:t> </a:t>
            </a:r>
            <a:r>
              <a:rPr lang="cs-CZ" sz="1400" dirty="0" smtClean="0">
                <a:hlinkClick r:id="rId13"/>
              </a:rPr>
              <a:t>zemí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Ostatní - </a:t>
            </a:r>
            <a:r>
              <a:rPr lang="cs-CZ" sz="1400" dirty="0">
                <a:hlinkClick r:id="rId14"/>
              </a:rPr>
              <a:t>Cenová mapa nemovitostí </a:t>
            </a:r>
            <a:r>
              <a:rPr lang="cs-CZ" sz="1400" dirty="0" smtClean="0">
                <a:hlinkClick r:id="rId14"/>
              </a:rPr>
              <a:t>ČR</a:t>
            </a:r>
            <a:r>
              <a:rPr lang="cs-CZ" sz="1400" dirty="0" smtClean="0"/>
              <a:t>; </a:t>
            </a:r>
            <a:r>
              <a:rPr lang="cs-CZ" sz="1400" dirty="0">
                <a:hlinkClick r:id="rId15"/>
              </a:rPr>
              <a:t>NASA - Globální satelitní </a:t>
            </a:r>
            <a:r>
              <a:rPr lang="cs-CZ" sz="1400" dirty="0" smtClean="0">
                <a:hlinkClick r:id="rId15"/>
              </a:rPr>
              <a:t>snímky</a:t>
            </a:r>
            <a:r>
              <a:rPr lang="cs-CZ" sz="1400" dirty="0" smtClean="0"/>
              <a:t>; </a:t>
            </a:r>
            <a:r>
              <a:rPr lang="cs-CZ" sz="1400" b="1" dirty="0" smtClean="0">
                <a:solidFill>
                  <a:schemeClr val="tx2"/>
                </a:solidFill>
                <a:hlinkClick r:id="rId16"/>
              </a:rPr>
              <a:t>Třešně</a:t>
            </a:r>
            <a:r>
              <a:rPr lang="cs-CZ" sz="14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Půda - </a:t>
            </a:r>
            <a:r>
              <a:rPr lang="cs-CZ" sz="1400" dirty="0">
                <a:hlinkClick r:id="rId17"/>
              </a:rPr>
              <a:t>Geofond </a:t>
            </a:r>
            <a:r>
              <a:rPr lang="cs-CZ" sz="1400" dirty="0" smtClean="0">
                <a:hlinkClick r:id="rId17"/>
              </a:rPr>
              <a:t>ČR</a:t>
            </a:r>
            <a:r>
              <a:rPr lang="cs-CZ" sz="1400" dirty="0" smtClean="0"/>
              <a:t>; </a:t>
            </a:r>
            <a:r>
              <a:rPr lang="cs-CZ" sz="1400" dirty="0">
                <a:hlinkClick r:id="rId18"/>
              </a:rPr>
              <a:t>LPIS</a:t>
            </a:r>
            <a:r>
              <a:rPr lang="cs-CZ" sz="1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Správa - </a:t>
            </a:r>
            <a:r>
              <a:rPr lang="cs-CZ" sz="1400" dirty="0">
                <a:hlinkClick r:id="rId19"/>
              </a:rPr>
              <a:t>Nahlížení do </a:t>
            </a:r>
            <a:r>
              <a:rPr lang="cs-CZ" sz="1400" dirty="0" smtClean="0">
                <a:hlinkClick r:id="rId19"/>
              </a:rPr>
              <a:t>KN</a:t>
            </a:r>
            <a:r>
              <a:rPr lang="cs-CZ" sz="1400" dirty="0" smtClean="0"/>
              <a:t>; </a:t>
            </a:r>
            <a:r>
              <a:rPr lang="cs-CZ" sz="1400" dirty="0">
                <a:hlinkClick r:id="rId20"/>
              </a:rPr>
              <a:t>Regionální informační systém</a:t>
            </a:r>
            <a:r>
              <a:rPr lang="cs-CZ" sz="1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Voda - </a:t>
            </a:r>
            <a:r>
              <a:rPr lang="cs-CZ" sz="1400" dirty="0">
                <a:hlinkClick r:id="rId21"/>
              </a:rPr>
              <a:t>Kvalita koupacích </a:t>
            </a:r>
            <a:r>
              <a:rPr lang="cs-CZ" sz="1400" dirty="0" smtClean="0">
                <a:hlinkClick r:id="rId21"/>
              </a:rPr>
              <a:t>vod</a:t>
            </a:r>
            <a:r>
              <a:rPr lang="cs-CZ" sz="1400" dirty="0" smtClean="0"/>
              <a:t>; </a:t>
            </a:r>
            <a:r>
              <a:rPr lang="cs-CZ" sz="1400" dirty="0">
                <a:hlinkClick r:id="rId22"/>
              </a:rPr>
              <a:t>Povodňový </a:t>
            </a:r>
            <a:r>
              <a:rPr lang="cs-CZ" sz="1400" dirty="0" smtClean="0">
                <a:hlinkClick r:id="rId22"/>
              </a:rPr>
              <a:t>portál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 smtClean="0">
                <a:solidFill>
                  <a:srgbClr val="183B8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Mapová aplikace „Územně plánovací dokumentace ve SK</a:t>
            </a:r>
            <a:endParaRPr lang="cs-CZ" sz="2000" b="1" u="sng" dirty="0">
              <a:solidFill>
                <a:srgbClr val="183B8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3568" y="1771074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8.3.2017 </a:t>
            </a: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rajský </a:t>
            </a: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úřad Středočeského kraje spustil na Mapovém portálu novou mapovou aplikaci „Územně plánovací dokumentace ve Středočeském kraji</a:t>
            </a: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 polovině března 2017 -&gt; zaslán </a:t>
            </a: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DOPIS OBCÍM v </a:t>
            </a: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SK (základní informace k funkcionalitám a nástrojům MA + příloha č.1, č.2</a:t>
            </a: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Od března 2017 průběžná aktualizace služeb „Hlavní“ a „Koordinační“ </a:t>
            </a: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výkresy -&gt; </a:t>
            </a:r>
            <a:r>
              <a:rPr lang="cs-CZ" sz="20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výstupem REPORTY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Září 2017 – již proběhla 5. aktualizace služeb -&gt; 370 usazených obcí, na 1000 územně plánovacích nástrojů (ÚP, ÚP právní stav, ÚP změna, RP, ÚS), na které je umožněný dálkový přístup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Symbol"/>
              <a:buChar char="Þ"/>
            </a:pPr>
            <a:r>
              <a:rPr lang="cs-CZ" b="1" u="sng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konsolidace dat do jednoho datového skladu (dálkový přístup) na území SK</a:t>
            </a: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83568" y="1771074"/>
            <a:ext cx="7920880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georeferencovaná</a:t>
            </a:r>
            <a:r>
              <a:rPr lang="cs-CZ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grafická část Zásad územního rozvoje</a:t>
            </a: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Středočeského kraje a jejich </a:t>
            </a: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aktualizací</a:t>
            </a:r>
            <a:endParaRPr lang="cs-CZ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georeferencovaná</a:t>
            </a:r>
            <a:r>
              <a:rPr lang="cs-CZ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grafická část územních plánů </a:t>
            </a: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(hlavní výkres, koordinační výkres včetně legend)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odkaz na webové stránky jednotlivých obcí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odkaz na ILAS (Evidenci územně plánovací činnosti) jednotlivých obcí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odkaz na změny územních plánů, regulační plány a územní studie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vyhledávání podle parcelních čísel, katastrálních území včetně nahlížení do KN ČÚZK Online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možnost využití nástroje </a:t>
            </a:r>
            <a:r>
              <a:rPr lang="cs-CZ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GoogleStreetView</a:t>
            </a:r>
            <a:endParaRPr lang="cs-CZ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možnost tisku do předdefinovaných šablon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možnost </a:t>
            </a:r>
            <a:r>
              <a:rPr lang="cs-CZ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sdílení</a:t>
            </a:r>
            <a:endParaRPr lang="cs-CZ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cs-CZ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další </a:t>
            </a: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funkce</a:t>
            </a:r>
            <a:endParaRPr lang="cs-CZ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 smtClean="0">
                <a:solidFill>
                  <a:srgbClr val="183B8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Nabízené nástroje a funkcionality v mapové aplikaci:</a:t>
            </a:r>
            <a:endParaRPr lang="cs-CZ" sz="2000" b="1" u="sng" dirty="0">
              <a:solidFill>
                <a:srgbClr val="183B8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83568" y="1771074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Úvodní slovo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Prostorové plánování</a:t>
            </a:r>
            <a:endParaRPr lang="cs-CZ" sz="20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Geografický informační systém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Vizuální prezentace mapových aplikací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Diskuse – </a:t>
            </a:r>
            <a:r>
              <a:rPr lang="cs-CZ" sz="20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během celé besedy mě neváhejte rušit dotazy 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rgbClr val="183B8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Osnova:</a:t>
            </a:r>
          </a:p>
        </p:txBody>
      </p:sp>
      <p:pic>
        <p:nvPicPr>
          <p:cNvPr id="11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Geografický informační </a:t>
            </a:r>
            <a:r>
              <a:rPr lang="cs-CZ" sz="2000" b="1" u="sng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systém</a:t>
            </a:r>
            <a:endParaRPr lang="cs-CZ" sz="2000" b="1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76697" y="162880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u="sng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  <a:hlinkClick r:id="rId3" action="ppaction://hlinkfile"/>
              </a:rPr>
              <a:t>PROCES POŘIZOVÁNÍ ÚZEMNĚ PLÁNOVACÍCH NÁSTROJŮ</a:t>
            </a:r>
            <a:endParaRPr lang="cs-CZ" b="1" u="sng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2" name="Picture 2" descr="C:\Users\rezac\Pictures\ppup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3" y="2055887"/>
            <a:ext cx="7927193" cy="40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Geografický informační </a:t>
            </a:r>
            <a:r>
              <a:rPr lang="cs-CZ" sz="2000" b="1" u="sng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systém</a:t>
            </a:r>
            <a:endParaRPr lang="cs-CZ" sz="2000" b="1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83568" y="177107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Témata k diskusi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POI</a:t>
            </a:r>
            <a:endParaRPr lang="cs-CZ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Kolektor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Využití leteckého snímkování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Semináře 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88" y="5157192"/>
            <a:ext cx="2411760" cy="67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0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83568" y="3624050"/>
            <a:ext cx="7920880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49635" y="3022690"/>
            <a:ext cx="7920880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cs-CZ" sz="3600" b="1" dirty="0">
                <a:solidFill>
                  <a:srgbClr val="183B8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DĚKUJI ZA </a:t>
            </a:r>
            <a:r>
              <a:rPr lang="cs-CZ" sz="3600" b="1" dirty="0" smtClean="0">
                <a:solidFill>
                  <a:srgbClr val="183B8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POZORNOST</a:t>
            </a:r>
            <a:endParaRPr lang="cs-CZ" sz="2000" dirty="0">
              <a:solidFill>
                <a:srgbClr val="1F497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 smtClean="0">
                <a:solidFill>
                  <a:srgbClr val="183B8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Úvodní slovo</a:t>
            </a:r>
            <a:endParaRPr lang="cs-CZ" sz="2000" b="1" u="sng" dirty="0">
              <a:solidFill>
                <a:srgbClr val="183B8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3568" y="177107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Poděkování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Důvody a cíle akce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Den GIS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Něco málo ze života </a:t>
            </a:r>
            <a:r>
              <a:rPr lang="cs-CZ" dirty="0" err="1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GISáka</a:t>
            </a: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u="sng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Prostorové plánování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83568" y="1771074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Strategické prostorové plánování lze </a:t>
            </a:r>
            <a:r>
              <a:rPr lang="cs-CZ" dirty="0" smtClean="0">
                <a:solidFill>
                  <a:schemeClr val="tx2"/>
                </a:solidFill>
              </a:rPr>
              <a:t>označit </a:t>
            </a:r>
            <a:r>
              <a:rPr lang="cs-CZ" dirty="0">
                <a:solidFill>
                  <a:schemeClr val="tx2"/>
                </a:solidFill>
              </a:rPr>
              <a:t>jako pokrokovou metodu plánování trvale udržitelného rozvoje území, která využívá moderních technologií a </a:t>
            </a:r>
            <a:r>
              <a:rPr lang="cs-CZ" dirty="0" smtClean="0">
                <a:solidFill>
                  <a:schemeClr val="tx2"/>
                </a:solidFill>
              </a:rPr>
              <a:t>postupů při </a:t>
            </a:r>
            <a:r>
              <a:rPr lang="cs-CZ" dirty="0">
                <a:solidFill>
                  <a:schemeClr val="tx2"/>
                </a:solidFill>
              </a:rPr>
              <a:t>zpracování komplexních aktuálních </a:t>
            </a:r>
            <a:r>
              <a:rPr lang="cs-CZ" dirty="0" smtClean="0">
                <a:solidFill>
                  <a:schemeClr val="tx2"/>
                </a:solidFill>
              </a:rPr>
              <a:t>poznatků </a:t>
            </a:r>
            <a:r>
              <a:rPr lang="cs-CZ" dirty="0">
                <a:solidFill>
                  <a:schemeClr val="tx2"/>
                </a:solidFill>
              </a:rPr>
              <a:t>o </a:t>
            </a:r>
            <a:r>
              <a:rPr lang="cs-CZ" dirty="0" smtClean="0">
                <a:solidFill>
                  <a:schemeClr val="tx2"/>
                </a:solidFill>
              </a:rPr>
              <a:t>řešeném </a:t>
            </a:r>
            <a:r>
              <a:rPr lang="cs-CZ" dirty="0">
                <a:solidFill>
                  <a:schemeClr val="tx2"/>
                </a:solidFill>
              </a:rPr>
              <a:t>prostoru, jejichž cílem je </a:t>
            </a:r>
            <a:r>
              <a:rPr lang="cs-CZ" b="1" dirty="0">
                <a:solidFill>
                  <a:schemeClr val="tx2"/>
                </a:solidFill>
              </a:rPr>
              <a:t>trvalý udržitelný rozvoj </a:t>
            </a:r>
            <a:r>
              <a:rPr lang="cs-CZ" b="1" dirty="0" smtClean="0">
                <a:solidFill>
                  <a:schemeClr val="tx2"/>
                </a:solidFill>
              </a:rPr>
              <a:t>společnosti</a:t>
            </a:r>
            <a:r>
              <a:rPr lang="cs-CZ" dirty="0">
                <a:solidFill>
                  <a:schemeClr val="tx2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Aby bylo území využíváno </a:t>
            </a:r>
            <a:r>
              <a:rPr lang="cs-CZ" dirty="0" smtClean="0">
                <a:solidFill>
                  <a:schemeClr val="tx2"/>
                </a:solidFill>
              </a:rPr>
              <a:t>nejvhodnějším způsobem</a:t>
            </a:r>
            <a:r>
              <a:rPr lang="cs-CZ" dirty="0">
                <a:solidFill>
                  <a:schemeClr val="tx2"/>
                </a:solidFill>
              </a:rPr>
              <a:t>, je </a:t>
            </a:r>
            <a:r>
              <a:rPr lang="cs-CZ" dirty="0" smtClean="0">
                <a:solidFill>
                  <a:schemeClr val="tx2"/>
                </a:solidFill>
              </a:rPr>
              <a:t>třeba zohledňovat :</a:t>
            </a:r>
          </a:p>
          <a:p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-&gt; Pilíře udržitelného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Prostorové </a:t>
            </a:r>
            <a:r>
              <a:rPr lang="cs-CZ" dirty="0">
                <a:solidFill>
                  <a:schemeClr val="tx2"/>
                </a:solidFill>
              </a:rPr>
              <a:t>plánování je metodou, která propojuje klasické strategické plánování rozvoje s územním plánováním v </a:t>
            </a:r>
            <a:r>
              <a:rPr lang="cs-CZ" dirty="0" smtClean="0">
                <a:solidFill>
                  <a:schemeClr val="tx2"/>
                </a:solidFill>
              </a:rPr>
              <a:t>prostředí </a:t>
            </a:r>
            <a:r>
              <a:rPr lang="cs-CZ" dirty="0">
                <a:solidFill>
                  <a:schemeClr val="tx2"/>
                </a:solidFill>
              </a:rPr>
              <a:t>geografického </a:t>
            </a:r>
            <a:r>
              <a:rPr lang="cs-CZ" dirty="0" smtClean="0">
                <a:solidFill>
                  <a:schemeClr val="tx2"/>
                </a:solidFill>
              </a:rPr>
              <a:t>informačního </a:t>
            </a:r>
            <a:r>
              <a:rPr lang="cs-CZ" dirty="0">
                <a:solidFill>
                  <a:schemeClr val="tx2"/>
                </a:solidFill>
              </a:rPr>
              <a:t>systému (GIS). </a:t>
            </a: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-&gt; </a:t>
            </a:r>
            <a:r>
              <a:rPr lang="cs-CZ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Vize budoucnosti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Definice priorit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Klíčové oblasti -&gt; SWOT (silné X slabé stránky X vnější podmínky X ohrožení)</a:t>
            </a:r>
          </a:p>
          <a:p>
            <a:pPr marL="342900" indent="-342900">
              <a:buFont typeface="+mj-lt"/>
              <a:buAutoNum type="arabicPeriod"/>
            </a:pPr>
            <a:endParaRPr lang="cs-CZ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u="sng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SWOT - Hra</a:t>
            </a:r>
            <a:endParaRPr lang="cs-CZ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</a:t>
            </a:r>
            <a:r>
              <a:rPr lang="cs-CZ" sz="2000" b="1" u="sng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zemní plánování</a:t>
            </a:r>
            <a:endParaRPr lang="cs-CZ" sz="2000" b="1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3568" y="1771074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Je </a:t>
            </a:r>
            <a:r>
              <a:rPr lang="cs-CZ" dirty="0">
                <a:solidFill>
                  <a:schemeClr val="tx2"/>
                </a:solidFill>
              </a:rPr>
              <a:t>zákonem definováno jako soustavné a kompletní </a:t>
            </a:r>
            <a:r>
              <a:rPr lang="cs-CZ" dirty="0" smtClean="0">
                <a:solidFill>
                  <a:schemeClr val="tx2"/>
                </a:solidFill>
              </a:rPr>
              <a:t>řešení funkčního </a:t>
            </a:r>
            <a:r>
              <a:rPr lang="cs-CZ" dirty="0">
                <a:solidFill>
                  <a:schemeClr val="tx2"/>
                </a:solidFill>
              </a:rPr>
              <a:t>využití </a:t>
            </a:r>
            <a:r>
              <a:rPr lang="cs-CZ" dirty="0" smtClean="0">
                <a:solidFill>
                  <a:schemeClr val="tx2"/>
                </a:solidFill>
              </a:rPr>
              <a:t>území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Má vytvářet předpoklady </a:t>
            </a:r>
            <a:r>
              <a:rPr lang="cs-CZ" dirty="0">
                <a:solidFill>
                  <a:schemeClr val="tx2"/>
                </a:solidFill>
              </a:rPr>
              <a:t>k </a:t>
            </a:r>
            <a:r>
              <a:rPr lang="cs-CZ" dirty="0" smtClean="0">
                <a:solidFill>
                  <a:schemeClr val="tx2"/>
                </a:solidFill>
              </a:rPr>
              <a:t>zabezpečení </a:t>
            </a:r>
            <a:r>
              <a:rPr lang="cs-CZ" dirty="0">
                <a:solidFill>
                  <a:schemeClr val="tx2"/>
                </a:solidFill>
              </a:rPr>
              <a:t>trvalého souladu všech </a:t>
            </a:r>
            <a:r>
              <a:rPr lang="cs-CZ" dirty="0" smtClean="0">
                <a:solidFill>
                  <a:schemeClr val="tx2"/>
                </a:solidFill>
              </a:rPr>
              <a:t>přírodních</a:t>
            </a:r>
            <a:r>
              <a:rPr lang="cs-CZ" dirty="0">
                <a:solidFill>
                  <a:schemeClr val="tx2"/>
                </a:solidFill>
              </a:rPr>
              <a:t>, </a:t>
            </a:r>
            <a:r>
              <a:rPr lang="cs-CZ" dirty="0" smtClean="0">
                <a:solidFill>
                  <a:schemeClr val="tx2"/>
                </a:solidFill>
              </a:rPr>
              <a:t>civilizačních </a:t>
            </a:r>
            <a:r>
              <a:rPr lang="cs-CZ" dirty="0">
                <a:solidFill>
                  <a:schemeClr val="tx2"/>
                </a:solidFill>
              </a:rPr>
              <a:t>a kulturních hodnot v </a:t>
            </a:r>
            <a:r>
              <a:rPr lang="cs-CZ" dirty="0" smtClean="0">
                <a:solidFill>
                  <a:schemeClr val="tx2"/>
                </a:solidFill>
              </a:rPr>
              <a:t>území</a:t>
            </a:r>
            <a:endParaRPr lang="cs-CZ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Má respektovat </a:t>
            </a:r>
            <a:r>
              <a:rPr lang="cs-CZ" dirty="0">
                <a:solidFill>
                  <a:schemeClr val="tx2"/>
                </a:solidFill>
              </a:rPr>
              <a:t>vliv geografické polohy a dostupnosti, sociální a ekonomické vlivy, a v neposlední </a:t>
            </a:r>
            <a:r>
              <a:rPr lang="cs-CZ" dirty="0" smtClean="0">
                <a:solidFill>
                  <a:schemeClr val="tx2"/>
                </a:solidFill>
              </a:rPr>
              <a:t>řadě </a:t>
            </a:r>
            <a:r>
              <a:rPr lang="cs-CZ" dirty="0">
                <a:solidFill>
                  <a:schemeClr val="tx2"/>
                </a:solidFill>
              </a:rPr>
              <a:t>by </a:t>
            </a:r>
            <a:r>
              <a:rPr lang="cs-CZ" dirty="0" smtClean="0">
                <a:solidFill>
                  <a:schemeClr val="tx2"/>
                </a:solidFill>
              </a:rPr>
              <a:t>mělo </a:t>
            </a:r>
            <a:r>
              <a:rPr lang="cs-CZ" dirty="0">
                <a:solidFill>
                  <a:schemeClr val="tx2"/>
                </a:solidFill>
              </a:rPr>
              <a:t>prosazovat </a:t>
            </a:r>
            <a:r>
              <a:rPr lang="cs-CZ" dirty="0" smtClean="0">
                <a:solidFill>
                  <a:schemeClr val="tx2"/>
                </a:solidFill>
              </a:rPr>
              <a:t>veřejný zájem obyvatelstva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Cílem územního plánování </a:t>
            </a:r>
            <a:r>
              <a:rPr lang="cs-CZ" dirty="0" smtClean="0">
                <a:solidFill>
                  <a:schemeClr val="tx2"/>
                </a:solidFill>
              </a:rPr>
              <a:t>je vytvářet předpoklady </a:t>
            </a:r>
            <a:r>
              <a:rPr lang="cs-CZ" dirty="0">
                <a:solidFill>
                  <a:schemeClr val="tx2"/>
                </a:solidFill>
              </a:rPr>
              <a:t>pro výstavbu a pro udržitelný rozvoj území, tj. rozvoj, který uspokojuje </a:t>
            </a:r>
            <a:r>
              <a:rPr lang="cs-CZ" dirty="0" smtClean="0">
                <a:solidFill>
                  <a:schemeClr val="tx2"/>
                </a:solidFill>
              </a:rPr>
              <a:t>potřeby současné </a:t>
            </a:r>
            <a:r>
              <a:rPr lang="cs-CZ" dirty="0">
                <a:solidFill>
                  <a:schemeClr val="tx2"/>
                </a:solidFill>
              </a:rPr>
              <a:t>generace, aniž by ohrožoval podmínky života </a:t>
            </a:r>
            <a:r>
              <a:rPr lang="cs-CZ" dirty="0" smtClean="0">
                <a:solidFill>
                  <a:schemeClr val="tx2"/>
                </a:solidFill>
              </a:rPr>
              <a:t>budoucích generací</a:t>
            </a:r>
            <a:endParaRPr lang="cs-CZ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Územní plánování ve </a:t>
            </a:r>
            <a:r>
              <a:rPr lang="cs-CZ" dirty="0" smtClean="0">
                <a:solidFill>
                  <a:schemeClr val="tx2"/>
                </a:solidFill>
              </a:rPr>
              <a:t>veřejném </a:t>
            </a:r>
            <a:r>
              <a:rPr lang="cs-CZ" dirty="0">
                <a:solidFill>
                  <a:schemeClr val="tx2"/>
                </a:solidFill>
              </a:rPr>
              <a:t>zájmu chrání a rozvíjí </a:t>
            </a:r>
            <a:r>
              <a:rPr lang="cs-CZ" dirty="0" smtClean="0">
                <a:solidFill>
                  <a:schemeClr val="tx2"/>
                </a:solidFill>
              </a:rPr>
              <a:t>přírodní</a:t>
            </a:r>
            <a:r>
              <a:rPr lang="cs-CZ" dirty="0">
                <a:solidFill>
                  <a:schemeClr val="tx2"/>
                </a:solidFill>
              </a:rPr>
              <a:t>, kulturní a </a:t>
            </a:r>
            <a:r>
              <a:rPr lang="cs-CZ" dirty="0" smtClean="0">
                <a:solidFill>
                  <a:schemeClr val="tx2"/>
                </a:solidFill>
              </a:rPr>
              <a:t>civilizační </a:t>
            </a:r>
            <a:r>
              <a:rPr lang="cs-CZ" dirty="0">
                <a:solidFill>
                  <a:schemeClr val="tx2"/>
                </a:solidFill>
              </a:rPr>
              <a:t>hodnoty území, </a:t>
            </a:r>
            <a:r>
              <a:rPr lang="cs-CZ" dirty="0" smtClean="0">
                <a:solidFill>
                  <a:schemeClr val="tx2"/>
                </a:solidFill>
              </a:rPr>
              <a:t>včetně </a:t>
            </a:r>
            <a:r>
              <a:rPr lang="cs-CZ" dirty="0">
                <a:solidFill>
                  <a:schemeClr val="tx2"/>
                </a:solidFill>
              </a:rPr>
              <a:t>urbanistického, architektonického a archeologického </a:t>
            </a:r>
            <a:r>
              <a:rPr lang="cs-CZ" dirty="0" smtClean="0">
                <a:solidFill>
                  <a:schemeClr val="tx2"/>
                </a:solidFill>
              </a:rPr>
              <a:t>dědictví</a:t>
            </a: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</a:t>
            </a:r>
            <a:r>
              <a:rPr lang="cs-CZ" sz="2000" b="1" u="sng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zemní plánování</a:t>
            </a:r>
            <a:endParaRPr lang="cs-CZ" sz="2000" b="1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66800" y="1532483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u="sng" dirty="0" smtClean="0">
                <a:solidFill>
                  <a:schemeClr val="tx2"/>
                </a:solidFill>
              </a:rPr>
              <a:t>Územně plánovací nástroje a podklady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Stát</a:t>
            </a:r>
            <a:r>
              <a:rPr lang="cs-CZ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–&gt; Politika územního rozvoje České republiky</a:t>
            </a:r>
          </a:p>
          <a:p>
            <a:r>
              <a:rPr lang="cs-CZ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s-CZ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elostátní </a:t>
            </a:r>
            <a:r>
              <a:rPr lang="cs-CZ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nástroj územního plánování, který slouží zejména pro koordinaci územního rozvoje na celostátní úrovni a pro koordinaci územně plánovací činnosti krajů a současně jako zdroj důležitých argumentů při prosazování zájmů ČR v rámci územního rozvoje Evropské unie</a:t>
            </a:r>
            <a:r>
              <a:rPr lang="cs-CZ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Kraj </a:t>
            </a:r>
          </a:p>
          <a:p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–&gt; Zásady územního </a:t>
            </a: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rozvoje</a:t>
            </a:r>
          </a:p>
          <a:p>
            <a:r>
              <a:rPr lang="cs-CZ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Js</a:t>
            </a:r>
            <a:r>
              <a:rPr lang="cs-CZ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cs-CZ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nástrojem územního plánování na úrovni krajů a jsou nadřazeny územním plánům obcí.</a:t>
            </a:r>
          </a:p>
          <a:p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-&gt; Územně analytické </a:t>
            </a:r>
            <a:r>
              <a:rPr lang="cs-CZ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podklady</a:t>
            </a:r>
          </a:p>
          <a:p>
            <a:r>
              <a:rPr lang="cs-CZ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Slouží jako zdroj při plánování rozvoje území, včetně přípravy územního plánu </a:t>
            </a:r>
            <a:r>
              <a:rPr lang="cs-CZ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města a nebo kraje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Obec s rozšířenou </a:t>
            </a:r>
            <a:r>
              <a:rPr lang="cs-CZ" sz="20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působností</a:t>
            </a:r>
          </a:p>
          <a:p>
            <a:r>
              <a:rPr lang="cs-CZ" sz="20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-&gt; </a:t>
            </a:r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Územně analytické podklady</a:t>
            </a:r>
          </a:p>
          <a:p>
            <a:r>
              <a:rPr lang="cs-CZ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Slouží </a:t>
            </a:r>
            <a:r>
              <a:rPr lang="cs-CZ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jako zdroj při plánování rozvoje území, včetně přípravy územního plánu města a nebo kraje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Obec</a:t>
            </a:r>
          </a:p>
          <a:p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-&gt;Územní plán</a:t>
            </a:r>
          </a:p>
          <a:p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-&gt; Regulační plán</a:t>
            </a:r>
          </a:p>
          <a:p>
            <a:r>
              <a:rPr lang="cs-CZ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-&gt; Územní studie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0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Územní plánování</a:t>
            </a: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69" y="1524854"/>
            <a:ext cx="5156789" cy="435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683568" y="1771074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u="sng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u="sng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u="sng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u="sng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u="sng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u="sng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u="sng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u="sng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Pilíře - Hra</a:t>
            </a:r>
            <a:endParaRPr lang="cs-CZ" u="sng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Územní plánování</a:t>
            </a: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42" y="2276872"/>
            <a:ext cx="6148483" cy="369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168283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chemeClr val="tx2"/>
                </a:solidFill>
              </a:rPr>
              <a:t>Nahrazování </a:t>
            </a:r>
            <a:r>
              <a:rPr lang="cs-CZ" sz="1200" dirty="0">
                <a:solidFill>
                  <a:schemeClr val="tx2"/>
                </a:solidFill>
              </a:rPr>
              <a:t>původního stavebního fondu (žlutě) novodobou výstavbou, která nerespektuje původní urbanistickou strukturu, charakter a orientaci původních staveb.</a:t>
            </a:r>
          </a:p>
        </p:txBody>
      </p:sp>
    </p:spTree>
    <p:extLst>
      <p:ext uri="{BB962C8B-B14F-4D97-AF65-F5344CB8AC3E}">
        <p14:creationId xmlns:p14="http://schemas.microsoft.com/office/powerpoint/2010/main" val="416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rgbClr val="18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76200">
            <a:solidFill>
              <a:srgbClr val="E41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67544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Územní plánování</a:t>
            </a:r>
          </a:p>
        </p:txBody>
      </p:sp>
      <p:pic>
        <p:nvPicPr>
          <p:cNvPr id="13" name="Picture 2" descr="C:\Users\rezac\Desktop\Projekty_ukoly\Loga\logo_100 [Převedený]+OD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5176" cy="8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163638" y="6447819"/>
            <a:ext cx="1728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www.kr-stredocesky.cz </a:t>
            </a:r>
            <a:r>
              <a:rPr lang="cs-CZ" sz="12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447819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BESEDA se studenty Gymnázia Joachima </a:t>
            </a:r>
            <a:r>
              <a:rPr lang="cs-CZ" sz="1100" dirty="0" err="1" smtClean="0">
                <a:solidFill>
                  <a:srgbClr val="E41E2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Barranda</a:t>
            </a:r>
            <a:endParaRPr lang="cs-CZ" sz="1200" dirty="0">
              <a:solidFill>
                <a:srgbClr val="E41E2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8154" y="2266362"/>
            <a:ext cx="6379659" cy="363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170080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</a:rPr>
              <a:t>V</a:t>
            </a:r>
            <a:r>
              <a:rPr lang="cs-CZ" sz="1200" dirty="0" smtClean="0">
                <a:solidFill>
                  <a:schemeClr val="tx2"/>
                </a:solidFill>
              </a:rPr>
              <a:t>elkým </a:t>
            </a:r>
            <a:r>
              <a:rPr lang="cs-CZ" sz="1200" dirty="0">
                <a:solidFill>
                  <a:schemeClr val="tx2"/>
                </a:solidFill>
              </a:rPr>
              <a:t>urbanistickým problémem, se kterým se v krajině setkáváme od 50. let 20. století jsou svým rozsahem ploch a objemem staveb předimenzované průmyslové, zemědělské, případně vojenské areály. </a:t>
            </a:r>
          </a:p>
        </p:txBody>
      </p:sp>
    </p:spTree>
    <p:extLst>
      <p:ext uri="{BB962C8B-B14F-4D97-AF65-F5344CB8AC3E}">
        <p14:creationId xmlns:p14="http://schemas.microsoft.com/office/powerpoint/2010/main" val="11086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6788</TotalTime>
  <Words>1143</Words>
  <Application>Microsoft Office PowerPoint</Application>
  <PresentationFormat>Předvádění na obrazovce (4:3)</PresentationFormat>
  <Paragraphs>194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Burešová Veronika</dc:creator>
  <cp:lastModifiedBy>Řezáč Vladimír</cp:lastModifiedBy>
  <cp:revision>112</cp:revision>
  <cp:lastPrinted>2015-12-01T11:50:11Z</cp:lastPrinted>
  <dcterms:created xsi:type="dcterms:W3CDTF">2015-12-01T09:56:21Z</dcterms:created>
  <dcterms:modified xsi:type="dcterms:W3CDTF">2017-10-23T06:27:07Z</dcterms:modified>
</cp:coreProperties>
</file>