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4" r:id="rId4"/>
    <p:sldId id="258" r:id="rId5"/>
    <p:sldId id="263" r:id="rId6"/>
    <p:sldId id="261" r:id="rId7"/>
    <p:sldId id="265" r:id="rId8"/>
    <p:sldId id="260" r:id="rId9"/>
    <p:sldId id="266" r:id="rId10"/>
    <p:sldId id="262" r:id="rId11"/>
    <p:sldId id="259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8E29A-B4BE-4A8C-A24B-D7E6075241DC}" type="datetimeFigureOut">
              <a:rPr lang="cs-CZ" smtClean="0"/>
              <a:t>27.5.2013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AFB22-26EF-4FA7-87F2-53724ED613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7624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78BFA-4614-4EAC-BD34-CBF21A3C5405}" type="datetimeFigureOut">
              <a:rPr lang="cs-CZ" smtClean="0"/>
              <a:t>27.5.2013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CECDA-9294-41E8-9A5A-9CBF62DAC1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622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CDA-9294-41E8-9A5A-9CBF62DAC16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870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470F-1C90-488E-AE06-F7C4EAABBCC4}" type="datetimeFigureOut">
              <a:rPr lang="cs-CZ" smtClean="0"/>
              <a:t>27.5.2013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CB44-880C-4DA9-84AA-1883A8DD2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470F-1C90-488E-AE06-F7C4EAABBCC4}" type="datetimeFigureOut">
              <a:rPr lang="cs-CZ" smtClean="0"/>
              <a:t>27.5.2013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CB44-880C-4DA9-84AA-1883A8DD2F2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470F-1C90-488E-AE06-F7C4EAABBCC4}" type="datetimeFigureOut">
              <a:rPr lang="cs-CZ" smtClean="0"/>
              <a:t>27.5.2013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CB44-880C-4DA9-84AA-1883A8DD2F2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470F-1C90-488E-AE06-F7C4EAABBCC4}" type="datetimeFigureOut">
              <a:rPr lang="cs-CZ" smtClean="0"/>
              <a:t>27.5.2013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CB44-880C-4DA9-84AA-1883A8DD2F23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470F-1C90-488E-AE06-F7C4EAABBCC4}" type="datetimeFigureOut">
              <a:rPr lang="cs-CZ" smtClean="0"/>
              <a:t>27.5.2013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CB44-880C-4DA9-84AA-1883A8DD2F2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470F-1C90-488E-AE06-F7C4EAABBCC4}" type="datetimeFigureOut">
              <a:rPr lang="cs-CZ" smtClean="0"/>
              <a:t>27.5.2013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CB44-880C-4DA9-84AA-1883A8DD2F23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470F-1C90-488E-AE06-F7C4EAABBCC4}" type="datetimeFigureOut">
              <a:rPr lang="cs-CZ" smtClean="0"/>
              <a:t>27.5.2013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CB44-880C-4DA9-84AA-1883A8DD2F23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470F-1C90-488E-AE06-F7C4EAABBCC4}" type="datetimeFigureOut">
              <a:rPr lang="cs-CZ" smtClean="0"/>
              <a:t>27.5.2013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CB44-880C-4DA9-84AA-1883A8DD2F2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470F-1C90-488E-AE06-F7C4EAABBCC4}" type="datetimeFigureOut">
              <a:rPr lang="cs-CZ" smtClean="0"/>
              <a:t>27.5.2013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CB44-880C-4DA9-84AA-1883A8DD2F2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470F-1C90-488E-AE06-F7C4EAABBCC4}" type="datetimeFigureOut">
              <a:rPr lang="cs-CZ" smtClean="0"/>
              <a:t>27.5.2013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CB44-880C-4DA9-84AA-1883A8DD2F2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470F-1C90-488E-AE06-F7C4EAABBCC4}" type="datetimeFigureOut">
              <a:rPr lang="cs-CZ" smtClean="0"/>
              <a:t>27.5.2013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CB44-880C-4DA9-84AA-1883A8DD2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A45470F-1C90-488E-AE06-F7C4EAABBCC4}" type="datetimeFigureOut">
              <a:rPr lang="cs-CZ" smtClean="0"/>
              <a:t>27.5.2013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92CB44-880C-4DA9-84AA-1883A8DD2F23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19672" y="5013176"/>
            <a:ext cx="5637010" cy="882119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Tereza Roztočilová a Kateřina Křížová</a:t>
            </a:r>
            <a:endParaRPr lang="cs-CZ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2420888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cs-CZ" sz="9600" dirty="0" smtClean="0">
                <a:solidFill>
                  <a:schemeClr val="accent3">
                    <a:lumMod val="75000"/>
                  </a:schemeClr>
                </a:solidFill>
              </a:rPr>
              <a:t>Na dno</a:t>
            </a:r>
            <a:endParaRPr lang="cs-CZ" sz="9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6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2348880"/>
            <a:ext cx="6336704" cy="3384376"/>
          </a:xfrm>
        </p:spPr>
        <p:txBody>
          <a:bodyPr/>
          <a:lstStyle/>
          <a:p>
            <a:pPr marL="0" indent="0" algn="ctr">
              <a:buNone/>
            </a:pPr>
            <a:r>
              <a:rPr lang="cs-CZ" sz="4000" dirty="0" smtClean="0">
                <a:solidFill>
                  <a:srgbClr val="00B050"/>
                </a:solidFill>
              </a:rPr>
              <a:t>Poté jsme navštívili muzeum trilobitů</a:t>
            </a:r>
            <a:endParaRPr lang="cs-CZ" sz="4000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0" y="6858000"/>
            <a:ext cx="144016" cy="144015"/>
          </a:xfrm>
        </p:spPr>
        <p:txBody>
          <a:bodyPr>
            <a:normAutofit fontScale="25000" lnSpcReduction="20000"/>
          </a:bodyPr>
          <a:lstStyle/>
          <a:p>
            <a:pPr marL="45720" indent="0">
              <a:buClr>
                <a:schemeClr val="accent3">
                  <a:lumMod val="75000"/>
                </a:schemeClr>
              </a:buClr>
              <a:buNone/>
            </a:pPr>
            <a:endParaRPr lang="cs-CZ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98072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endParaRPr lang="cs-CZ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"/>
            <a:ext cx="4633382" cy="3499195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9" y="0"/>
            <a:ext cx="4668010" cy="350100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4475989" cy="335699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90" y="3501008"/>
            <a:ext cx="4668010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4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57177" y="1311376"/>
            <a:ext cx="2726414" cy="1772816"/>
          </a:xfrm>
        </p:spPr>
        <p:txBody>
          <a:bodyPr/>
          <a:lstStyle/>
          <a:p>
            <a:pPr marL="0" indent="0" algn="ctr">
              <a:buNone/>
            </a:pPr>
            <a:r>
              <a:rPr lang="cs-CZ" sz="2800" dirty="0" smtClean="0">
                <a:solidFill>
                  <a:schemeClr val="accent3">
                    <a:lumMod val="75000"/>
                  </a:schemeClr>
                </a:solidFill>
              </a:rPr>
              <a:t>Tyto </a:t>
            </a:r>
            <a:r>
              <a:rPr lang="cs-CZ" sz="2800" dirty="0" err="1" smtClean="0">
                <a:solidFill>
                  <a:schemeClr val="accent3">
                    <a:lumMod val="75000"/>
                  </a:schemeClr>
                </a:solidFill>
              </a:rPr>
              <a:t>triloboty</a:t>
            </a:r>
            <a:r>
              <a:rPr lang="cs-CZ" sz="2800" dirty="0" smtClean="0">
                <a:solidFill>
                  <a:schemeClr val="accent3">
                    <a:lumMod val="75000"/>
                  </a:schemeClr>
                </a:solidFill>
              </a:rPr>
              <a:t> věnoval do muzea Lubomír Nývlt</a:t>
            </a:r>
            <a:endParaRPr lang="cs-CZ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82962"/>
            <a:ext cx="4633382" cy="347503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4" y="1124744"/>
            <a:ext cx="3072341" cy="23042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591" y="937631"/>
            <a:ext cx="3360409" cy="25203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461417"/>
            <a:ext cx="2555776" cy="340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7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3382" cy="347503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34830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3006"/>
            <a:ext cx="4499992" cy="337499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83006"/>
            <a:ext cx="4644008" cy="33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8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11"/>
            <a:ext cx="4633382" cy="3475037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42" y="3438295"/>
            <a:ext cx="6104206" cy="34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8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1" cy="1143000"/>
          </a:xfrm>
        </p:spPr>
        <p:txBody>
          <a:bodyPr/>
          <a:lstStyle/>
          <a:p>
            <a:pPr marL="0" indent="0" algn="ctr">
              <a:buClr>
                <a:schemeClr val="accent3">
                  <a:lumMod val="75000"/>
                </a:schemeClr>
              </a:buClr>
              <a:buNone/>
            </a:pPr>
            <a:r>
              <a:rPr lang="cs-CZ" dirty="0" smtClean="0">
                <a:solidFill>
                  <a:schemeClr val="accent3">
                    <a:lumMod val="75000"/>
                  </a:schemeClr>
                </a:solidFill>
              </a:rPr>
              <a:t>Stopa dinosaura</a:t>
            </a:r>
            <a:endParaRPr lang="cs-CZ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705"/>
            <a:ext cx="9144000" cy="6075295"/>
          </a:xfrm>
        </p:spPr>
      </p:pic>
    </p:spTree>
    <p:extLst>
      <p:ext uri="{BB962C8B-B14F-4D97-AF65-F5344CB8AC3E}">
        <p14:creationId xmlns:p14="http://schemas.microsoft.com/office/powerpoint/2010/main" val="114384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" y="1"/>
            <a:ext cx="4571999" cy="34290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572000" cy="3429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1999" cy="34289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428998"/>
            <a:ext cx="457200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3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698477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cs-CZ" sz="4000" dirty="0" smtClean="0">
                <a:solidFill>
                  <a:srgbClr val="00B050"/>
                </a:solidFill>
              </a:rPr>
              <a:t>Nakonec jsme navštívili lom</a:t>
            </a:r>
            <a:endParaRPr lang="cs-CZ" sz="4000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475656" y="2420888"/>
            <a:ext cx="6400800" cy="3834760"/>
          </a:xfrm>
        </p:spPr>
        <p:txBody>
          <a:bodyPr/>
          <a:lstStyle/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Těžba 2 miliony tun ročně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Povoleno 11 etáží</a:t>
            </a:r>
            <a:endParaRPr lang="cs-CZ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Těží se pomocí výbušnin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Musí se mít na vše povolení, jelikož se lom nachází v chráněné krajinné oblasti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Výrobek z této těžby je vápno</a:t>
            </a:r>
          </a:p>
        </p:txBody>
      </p:sp>
    </p:spTree>
    <p:extLst>
      <p:ext uri="{BB962C8B-B14F-4D97-AF65-F5344CB8AC3E}">
        <p14:creationId xmlns:p14="http://schemas.microsoft.com/office/powerpoint/2010/main" val="267014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>
                <a:solidFill>
                  <a:schemeClr val="accent3">
                    <a:lumMod val="75000"/>
                  </a:schemeClr>
                </a:solidFill>
              </a:rPr>
              <a:t>Něco málo o geologii…</a:t>
            </a:r>
            <a:endParaRPr lang="cs-CZ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403648" y="2708920"/>
            <a:ext cx="6400800" cy="3474720"/>
          </a:xfrm>
        </p:spPr>
        <p:txBody>
          <a:bodyPr/>
          <a:lstStyle/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Vápence které se zde těží vznikaly před 410 miliony let</a:t>
            </a:r>
          </a:p>
          <a:p>
            <a:pPr marL="45720" indent="0">
              <a:buClr>
                <a:schemeClr val="accent4">
                  <a:lumMod val="75000"/>
                </a:schemeClr>
              </a:buClr>
              <a:buNone/>
            </a:pPr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-když vznikaly bylo tu korálové moře</a:t>
            </a:r>
          </a:p>
          <a:p>
            <a:pPr marL="45720" indent="0">
              <a:buClr>
                <a:schemeClr val="accent4">
                  <a:lumMod val="75000"/>
                </a:schemeClr>
              </a:buClr>
              <a:buNone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-žili tu lilijice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endParaRPr lang="cs-CZ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5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72200" y="2420888"/>
            <a:ext cx="1933600" cy="4032448"/>
          </a:xfrm>
        </p:spPr>
        <p:txBody>
          <a:bodyPr/>
          <a:lstStyle/>
          <a:p>
            <a:pPr marL="0" indent="0" algn="ctr">
              <a:buNone/>
            </a:pPr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</a:rPr>
              <a:t>Lom čertovy schody</a:t>
            </a:r>
            <a:endParaRPr lang="cs-CZ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56176" cy="6884634"/>
          </a:xfrm>
        </p:spPr>
      </p:pic>
    </p:spTree>
    <p:extLst>
      <p:ext uri="{BB962C8B-B14F-4D97-AF65-F5344CB8AC3E}">
        <p14:creationId xmlns:p14="http://schemas.microsoft.com/office/powerpoint/2010/main" val="263098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575048"/>
          </a:xfrm>
        </p:spPr>
        <p:txBody>
          <a:bodyPr/>
          <a:lstStyle/>
          <a:p>
            <a:pPr marL="0" indent="0" algn="ctr">
              <a:buNone/>
            </a:pPr>
            <a:r>
              <a:rPr lang="cs-CZ" sz="4000" dirty="0" smtClean="0">
                <a:solidFill>
                  <a:srgbClr val="00B050"/>
                </a:solidFill>
              </a:rPr>
              <a:t>Nejprve jsme absolvovali přednášku o </a:t>
            </a:r>
            <a:r>
              <a:rPr lang="cs-CZ" sz="4000" dirty="0" err="1" smtClean="0">
                <a:solidFill>
                  <a:srgbClr val="00B050"/>
                </a:solidFill>
              </a:rPr>
              <a:t>Barrandienu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</a:rPr>
              <a:t>Kambrium</a:t>
            </a:r>
            <a:endParaRPr lang="cs-CZ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87624" y="2564904"/>
            <a:ext cx="6400800" cy="3402712"/>
          </a:xfrm>
        </p:spPr>
        <p:txBody>
          <a:bodyPr/>
          <a:lstStyle/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Pasecké břidlice</a:t>
            </a:r>
          </a:p>
          <a:p>
            <a:pPr marL="45720" indent="0">
              <a:buClr>
                <a:schemeClr val="accent4">
                  <a:lumMod val="75000"/>
                </a:schemeClr>
              </a:buClr>
              <a:buNone/>
            </a:pPr>
            <a:r>
              <a:rPr lang="cs-CZ" sz="1600" dirty="0" smtClean="0">
                <a:solidFill>
                  <a:schemeClr val="accent4">
                    <a:lumMod val="75000"/>
                  </a:schemeClr>
                </a:solidFill>
              </a:rPr>
              <a:t>-v těchto břidlicích byla nalezena nejstarší česká </a:t>
            </a:r>
            <a:r>
              <a:rPr lang="cs-CZ" sz="1600" dirty="0" err="1" smtClean="0">
                <a:solidFill>
                  <a:schemeClr val="accent4">
                    <a:lumMod val="75000"/>
                  </a:schemeClr>
                </a:solidFill>
              </a:rPr>
              <a:t>makrofauna</a:t>
            </a:r>
            <a:endParaRPr lang="cs-CZ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Ryolit</a:t>
            </a:r>
          </a:p>
          <a:p>
            <a:pPr marL="45720" indent="0">
              <a:buClr>
                <a:schemeClr val="accent4">
                  <a:lumMod val="75000"/>
                </a:schemeClr>
              </a:buClr>
              <a:buNone/>
            </a:pPr>
            <a:r>
              <a:rPr lang="cs-CZ" sz="1600" dirty="0" smtClean="0">
                <a:solidFill>
                  <a:schemeClr val="accent4">
                    <a:lumMod val="75000"/>
                  </a:schemeClr>
                </a:solidFill>
              </a:rPr>
              <a:t>-základ ryolitu tvoří křemen, draselný živec, plagioklas a biotit</a:t>
            </a:r>
            <a:endParaRPr lang="cs-CZ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5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1440160"/>
          </a:xfrm>
        </p:spPr>
        <p:txBody>
          <a:bodyPr/>
          <a:lstStyle/>
          <a:p>
            <a:pPr marL="0" indent="0" algn="ctr">
              <a:buNone/>
            </a:pPr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</a:rPr>
              <a:t>Lomy se nakonec zasypají hlínou a příroda si to tu vytvoří tak jak chce.</a:t>
            </a:r>
            <a:endParaRPr lang="cs-CZ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62825"/>
            <a:ext cx="6660232" cy="4995175"/>
          </a:xfrm>
        </p:spPr>
      </p:pic>
    </p:spTree>
    <p:extLst>
      <p:ext uri="{BB962C8B-B14F-4D97-AF65-F5344CB8AC3E}">
        <p14:creationId xmlns:p14="http://schemas.microsoft.com/office/powerpoint/2010/main" val="21738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36904" cy="1728192"/>
          </a:xfrm>
        </p:spPr>
        <p:txBody>
          <a:bodyPr/>
          <a:lstStyle/>
          <a:p>
            <a:pPr marL="0" indent="0" algn="ctr">
              <a:buNone/>
            </a:pPr>
            <a:r>
              <a:rPr lang="cs-CZ" sz="4000" dirty="0" smtClean="0">
                <a:solidFill>
                  <a:srgbClr val="00B050"/>
                </a:solidFill>
              </a:rPr>
              <a:t>Nakonec jsme se najedli, svezli rychlými auty a vyfotili se.</a:t>
            </a:r>
            <a:endParaRPr lang="cs-CZ" sz="4000" dirty="0">
              <a:solidFill>
                <a:srgbClr val="00B05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88840"/>
            <a:ext cx="6381044" cy="4869160"/>
          </a:xfrm>
        </p:spPr>
      </p:pic>
    </p:spTree>
    <p:extLst>
      <p:ext uri="{BB962C8B-B14F-4D97-AF65-F5344CB8AC3E}">
        <p14:creationId xmlns:p14="http://schemas.microsoft.com/office/powerpoint/2010/main" val="408555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98072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</a:rPr>
              <a:t>Perm</a:t>
            </a:r>
            <a:endParaRPr lang="cs-CZ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6149" cy="443711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15" y="2852936"/>
            <a:ext cx="5340085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9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</a:rPr>
              <a:t>Ordovik</a:t>
            </a:r>
            <a:endParaRPr lang="cs-CZ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827584" y="2780928"/>
            <a:ext cx="7488832" cy="3474720"/>
          </a:xfrm>
        </p:spPr>
        <p:txBody>
          <a:bodyPr/>
          <a:lstStyle/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Granulát (diabas)</a:t>
            </a:r>
          </a:p>
          <a:p>
            <a:pPr marL="45720" indent="0">
              <a:buClr>
                <a:schemeClr val="accent4">
                  <a:lumMod val="75000"/>
                </a:schemeClr>
              </a:buClr>
              <a:buNone/>
            </a:pPr>
            <a:r>
              <a:rPr lang="cs-CZ" sz="1600" dirty="0" smtClean="0">
                <a:solidFill>
                  <a:schemeClr val="accent4">
                    <a:lumMod val="75000"/>
                  </a:schemeClr>
                </a:solidFill>
              </a:rPr>
              <a:t>-vzniká prudkým ochlazením zpěněné lávy z podmořské sopky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Křemenec</a:t>
            </a:r>
          </a:p>
          <a:p>
            <a:pPr marL="45720" indent="0">
              <a:buClr>
                <a:schemeClr val="accent4">
                  <a:lumMod val="75000"/>
                </a:schemeClr>
              </a:buClr>
              <a:buNone/>
            </a:pPr>
            <a:r>
              <a:rPr lang="cs-CZ" sz="1600" dirty="0" smtClean="0">
                <a:solidFill>
                  <a:schemeClr val="accent4">
                    <a:lumMod val="75000"/>
                  </a:schemeClr>
                </a:solidFill>
              </a:rPr>
              <a:t>-je to jednozrnná usazená hornina (průměrná velikost zrna křemene je 0,1mm)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Železná ruda(oolitický </a:t>
            </a:r>
            <a:r>
              <a:rPr lang="cs-CZ" dirty="0" err="1" smtClean="0">
                <a:solidFill>
                  <a:schemeClr val="accent4">
                    <a:lumMod val="75000"/>
                  </a:schemeClr>
                </a:solidFill>
              </a:rPr>
              <a:t>ferolit</a:t>
            </a: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)</a:t>
            </a:r>
          </a:p>
          <a:p>
            <a:pPr marL="45720" indent="0">
              <a:buClr>
                <a:schemeClr val="accent4">
                  <a:lumMod val="75000"/>
                </a:schemeClr>
              </a:buClr>
              <a:buNone/>
            </a:pPr>
            <a:r>
              <a:rPr lang="cs-CZ" sz="1600" dirty="0" smtClean="0">
                <a:solidFill>
                  <a:schemeClr val="accent4">
                    <a:lumMod val="75000"/>
                  </a:schemeClr>
                </a:solidFill>
              </a:rPr>
              <a:t>-nejvyšší obsah železa v rudách je až 28%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 err="1" smtClean="0">
                <a:solidFill>
                  <a:schemeClr val="accent4">
                    <a:lumMod val="75000"/>
                  </a:schemeClr>
                </a:solidFill>
              </a:rPr>
              <a:t>Diamiktit</a:t>
            </a:r>
            <a:endParaRPr lang="cs-CZ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" indent="0">
              <a:buClr>
                <a:schemeClr val="accent4">
                  <a:lumMod val="75000"/>
                </a:schemeClr>
              </a:buClr>
              <a:buNone/>
            </a:pPr>
            <a:r>
              <a:rPr lang="cs-CZ" sz="1600" dirty="0" smtClean="0">
                <a:solidFill>
                  <a:schemeClr val="accent4">
                    <a:lumMod val="75000"/>
                  </a:schemeClr>
                </a:solidFill>
              </a:rPr>
              <a:t>-vznikl na dně moře hlubokého přes 100m</a:t>
            </a:r>
            <a:endParaRPr lang="cs-CZ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3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98072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endParaRPr lang="cs-CZ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9"/>
            <a:ext cx="4633384" cy="34750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5010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9055"/>
            <a:ext cx="5724128" cy="370894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50298"/>
            <a:ext cx="3419872" cy="340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9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98072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</a:rPr>
              <a:t>Silur</a:t>
            </a:r>
            <a:endParaRPr lang="cs-CZ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3568" y="2708920"/>
            <a:ext cx="7776864" cy="3474720"/>
          </a:xfrm>
        </p:spPr>
        <p:txBody>
          <a:bodyPr/>
          <a:lstStyle/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Graptolitová břidlice</a:t>
            </a:r>
          </a:p>
          <a:p>
            <a:pPr marL="45720" indent="0">
              <a:buClr>
                <a:schemeClr val="accent4">
                  <a:lumMod val="75000"/>
                </a:schemeClr>
              </a:buClr>
              <a:buNone/>
            </a:pPr>
            <a:r>
              <a:rPr lang="cs-CZ" sz="1600" dirty="0" smtClean="0">
                <a:solidFill>
                  <a:schemeClr val="accent4">
                    <a:lumMod val="75000"/>
                  </a:schemeClr>
                </a:solidFill>
              </a:rPr>
              <a:t>-vznikla v nehlubokých stojatých vodách bez kyslíku nebo otrávených sirovodíkem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Vápnitá konkrece</a:t>
            </a:r>
          </a:p>
          <a:p>
            <a:pPr marL="45720" indent="0">
              <a:buClr>
                <a:schemeClr val="accent4">
                  <a:lumMod val="75000"/>
                </a:schemeClr>
              </a:buClr>
              <a:buNone/>
            </a:pPr>
            <a:r>
              <a:rPr lang="cs-CZ" sz="1600" dirty="0" smtClean="0">
                <a:solidFill>
                  <a:schemeClr val="accent4">
                    <a:lumMod val="75000"/>
                  </a:schemeClr>
                </a:solidFill>
              </a:rPr>
              <a:t>-vyskytují se v graptolitových břidlicích, velikost 5-50cm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Bazaltový tufit</a:t>
            </a:r>
          </a:p>
          <a:p>
            <a:pPr marL="45720" indent="0">
              <a:buClr>
                <a:schemeClr val="accent4">
                  <a:lumMod val="75000"/>
                </a:schemeClr>
              </a:buClr>
              <a:buNone/>
            </a:pPr>
            <a:r>
              <a:rPr lang="cs-CZ" sz="1600" dirty="0" smtClean="0">
                <a:solidFill>
                  <a:schemeClr val="accent4">
                    <a:lumMod val="75000"/>
                  </a:schemeClr>
                </a:solidFill>
              </a:rPr>
              <a:t>-je jemnozrnný a má šedozelenou barvu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Vápenec</a:t>
            </a:r>
          </a:p>
          <a:p>
            <a:pPr marL="45720" indent="0">
              <a:buClr>
                <a:schemeClr val="accent4">
                  <a:lumMod val="75000"/>
                </a:schemeClr>
              </a:buClr>
              <a:buNone/>
            </a:pPr>
            <a:r>
              <a:rPr lang="cs-CZ" sz="1600" dirty="0" smtClean="0">
                <a:solidFill>
                  <a:schemeClr val="accent4">
                    <a:lumMod val="75000"/>
                  </a:schemeClr>
                </a:solidFill>
              </a:rPr>
              <a:t>-největší mocnost dosahuje 90m</a:t>
            </a:r>
            <a:endParaRPr lang="cs-CZ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98072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</a:rPr>
              <a:t>Perm</a:t>
            </a:r>
            <a:endParaRPr lang="cs-CZ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3384" cy="34750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9" y="0"/>
            <a:ext cx="4668011" cy="35010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2662877"/>
            <a:ext cx="3923927" cy="42013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524407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9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98072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</a:rPr>
              <a:t>Devon</a:t>
            </a:r>
            <a:endParaRPr lang="cs-CZ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87624" y="2708920"/>
            <a:ext cx="6624736" cy="3474720"/>
          </a:xfrm>
        </p:spPr>
        <p:txBody>
          <a:bodyPr/>
          <a:lstStyle/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Prachovec</a:t>
            </a:r>
          </a:p>
          <a:p>
            <a:pPr marL="45720" indent="0">
              <a:buClr>
                <a:schemeClr val="accent4">
                  <a:lumMod val="75000"/>
                </a:schemeClr>
              </a:buClr>
              <a:buNone/>
            </a:pPr>
            <a:r>
              <a:rPr lang="cs-CZ" sz="1600" dirty="0" smtClean="0">
                <a:solidFill>
                  <a:schemeClr val="accent4">
                    <a:lumMod val="75000"/>
                  </a:schemeClr>
                </a:solidFill>
              </a:rPr>
              <a:t>-obsahuje přes 50% částic o velikosti 0,004mm-0,064mm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</a:pPr>
            <a:r>
              <a:rPr lang="cs-CZ" dirty="0" err="1" smtClean="0">
                <a:solidFill>
                  <a:schemeClr val="accent4">
                    <a:lumMod val="75000"/>
                  </a:schemeClr>
                </a:solidFill>
              </a:rPr>
              <a:t>Suchomastský</a:t>
            </a: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 vápenec</a:t>
            </a:r>
          </a:p>
          <a:p>
            <a:pPr marL="45720" indent="0">
              <a:buClr>
                <a:schemeClr val="accent4">
                  <a:lumMod val="75000"/>
                </a:schemeClr>
              </a:buClr>
              <a:buNone/>
            </a:pPr>
            <a:r>
              <a:rPr lang="cs-CZ" sz="1600" dirty="0" smtClean="0">
                <a:solidFill>
                  <a:schemeClr val="accent4">
                    <a:lumMod val="75000"/>
                  </a:schemeClr>
                </a:solidFill>
              </a:rPr>
              <a:t>-používali se jako dekorace, dobývali se pomocí cementového prášku</a:t>
            </a:r>
            <a:endParaRPr lang="cs-CZ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98072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</a:rPr>
              <a:t>Perm</a:t>
            </a:r>
            <a:endParaRPr lang="cs-CZ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4128" cy="429309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8"/>
            <a:ext cx="543609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9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1357</TotalTime>
  <Words>264</Words>
  <Application>Microsoft Office PowerPoint</Application>
  <PresentationFormat>Předvádění na obrazovce (4:3)</PresentationFormat>
  <Paragraphs>50</Paragraphs>
  <Slides>21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Aerodynamika</vt:lpstr>
      <vt:lpstr>Na dno</vt:lpstr>
      <vt:lpstr>Nejprve jsme absolvovali přednášku o Barrandienu Kambrium</vt:lpstr>
      <vt:lpstr>Perm</vt:lpstr>
      <vt:lpstr>Ordovik</vt:lpstr>
      <vt:lpstr>Prezentace aplikace PowerPoint</vt:lpstr>
      <vt:lpstr>Silur</vt:lpstr>
      <vt:lpstr>Perm</vt:lpstr>
      <vt:lpstr>Devon</vt:lpstr>
      <vt:lpstr>Perm</vt:lpstr>
      <vt:lpstr>Poté jsme navštívili muzeum trilobitů</vt:lpstr>
      <vt:lpstr>Prezentace aplikace PowerPoint</vt:lpstr>
      <vt:lpstr>Tyto triloboty věnoval do muzea Lubomír Nývlt</vt:lpstr>
      <vt:lpstr>Prezentace aplikace PowerPoint</vt:lpstr>
      <vt:lpstr>Prezentace aplikace PowerPoint</vt:lpstr>
      <vt:lpstr>Stopa dinosaura</vt:lpstr>
      <vt:lpstr>Prezentace aplikace PowerPoint</vt:lpstr>
      <vt:lpstr>Nakonec jsme navštívili lom</vt:lpstr>
      <vt:lpstr>Něco málo o geologii…</vt:lpstr>
      <vt:lpstr>Lom čertovy schody</vt:lpstr>
      <vt:lpstr>Lomy se nakonec zasypají hlínou a příroda si to tu vytvoří tak jak chce.</vt:lpstr>
      <vt:lpstr>Nakonec jsme se najedli, svezli rychlými auty a vyfotili se.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 dno</dc:title>
  <dc:creator>uzivatel</dc:creator>
  <cp:lastModifiedBy>uzivatel</cp:lastModifiedBy>
  <cp:revision>15</cp:revision>
  <dcterms:created xsi:type="dcterms:W3CDTF">2013-05-27T17:50:36Z</dcterms:created>
  <dcterms:modified xsi:type="dcterms:W3CDTF">2013-05-28T16:28:25Z</dcterms:modified>
</cp:coreProperties>
</file>